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7"/>
  </p:notesMasterIdLst>
  <p:sldIdLst>
    <p:sldId id="278" r:id="rId2"/>
    <p:sldId id="279" r:id="rId3"/>
    <p:sldId id="280" r:id="rId4"/>
    <p:sldId id="281" r:id="rId5"/>
    <p:sldId id="283" r:id="rId6"/>
    <p:sldId id="284" r:id="rId7"/>
    <p:sldId id="282" r:id="rId8"/>
    <p:sldId id="285" r:id="rId9"/>
    <p:sldId id="287" r:id="rId10"/>
    <p:sldId id="288" r:id="rId11"/>
    <p:sldId id="289" r:id="rId12"/>
    <p:sldId id="290" r:id="rId13"/>
    <p:sldId id="291" r:id="rId14"/>
    <p:sldId id="292" r:id="rId15"/>
    <p:sldId id="293" r:id="rId1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autoAdjust="0"/>
  </p:normalViewPr>
  <p:slideViewPr>
    <p:cSldViewPr snapToGrid="0" snapToObjects="1">
      <p:cViewPr varScale="1">
        <p:scale>
          <a:sx n="85" d="100"/>
          <a:sy n="85" d="100"/>
        </p:scale>
        <p:origin x="518" y="77"/>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825695417250349E-2"/>
          <c:y val="3.4334763948497854E-2"/>
          <c:w val="0.93716586935650903"/>
          <c:h val="0.81879895914298262"/>
        </c:manualLayout>
      </c:layout>
      <c:barChart>
        <c:barDir val="bar"/>
        <c:grouping val="clustered"/>
        <c:varyColors val="0"/>
        <c:ser>
          <c:idx val="0"/>
          <c:order val="0"/>
          <c:tx>
            <c:strRef>
              <c:f>Sheet1!$B$1</c:f>
              <c:strCache>
                <c:ptCount val="1"/>
                <c:pt idx="0">
                  <c:v>Series 3</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Sheet1!$B$2:$B$5</c:f>
              <c:numCache>
                <c:formatCode>_(* #,##0.0_);_(* \(#,##0.0\);_(* "-"??_);_(@_)</c:formatCode>
                <c:ptCount val="4"/>
                <c:pt idx="0">
                  <c:v>4.5</c:v>
                </c:pt>
                <c:pt idx="1">
                  <c:v>3.5</c:v>
                </c:pt>
                <c:pt idx="2">
                  <c:v>2.5</c:v>
                </c:pt>
                <c:pt idx="3">
                  <c:v>4.3</c:v>
                </c:pt>
              </c:numCache>
            </c:numRef>
          </c:val>
          <c:extLst>
            <c:ext xmlns:c16="http://schemas.microsoft.com/office/drawing/2014/chart" uri="{C3380CC4-5D6E-409C-BE32-E72D297353CC}">
              <c16:uniqueId val="{00000000-5DD3-4563-B6FC-B5FE9EFC1AB5}"/>
            </c:ext>
          </c:extLst>
        </c:ser>
        <c:ser>
          <c:idx val="1"/>
          <c:order val="1"/>
          <c:tx>
            <c:strRef>
              <c:f>Sheet1!$C$1</c:f>
              <c:strCache>
                <c:ptCount val="1"/>
                <c:pt idx="0">
                  <c:v>Series 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Sheet1!$C$2:$C$5</c:f>
              <c:numCache>
                <c:formatCode>_(* #,##0.0_);_(* \(#,##0.0\);_(* "-"??_);_(@_)</c:formatCode>
                <c:ptCount val="4"/>
                <c:pt idx="0">
                  <c:v>2.8</c:v>
                </c:pt>
                <c:pt idx="1">
                  <c:v>1.8</c:v>
                </c:pt>
                <c:pt idx="2">
                  <c:v>4.4000000000000004</c:v>
                </c:pt>
                <c:pt idx="3">
                  <c:v>2.4</c:v>
                </c:pt>
              </c:numCache>
            </c:numRef>
          </c:val>
          <c:extLst>
            <c:ext xmlns:c16="http://schemas.microsoft.com/office/drawing/2014/chart" uri="{C3380CC4-5D6E-409C-BE32-E72D297353CC}">
              <c16:uniqueId val="{00000001-5DD3-4563-B6FC-B5FE9EFC1AB5}"/>
            </c:ext>
          </c:extLst>
        </c:ser>
        <c:ser>
          <c:idx val="2"/>
          <c:order val="2"/>
          <c:tx>
            <c:strRef>
              <c:f>Sheet1!$D$1</c:f>
              <c:strCache>
                <c:ptCount val="1"/>
                <c:pt idx="0">
                  <c:v>Series 1</c:v>
                </c:pt>
              </c:strCache>
            </c:strRef>
          </c:tx>
          <c:spPr>
            <a:solidFill>
              <a:schemeClr val="accent1"/>
            </a:solidFill>
            <a:ln>
              <a:noFill/>
            </a:ln>
            <a:effectLst/>
          </c:spPr>
          <c:invertIfNegative val="0"/>
          <c:dPt>
            <c:idx val="3"/>
            <c:invertIfNegative val="0"/>
            <c:bubble3D val="0"/>
            <c:spPr>
              <a:solidFill>
                <a:schemeClr val="accent1"/>
              </a:solidFill>
              <a:ln>
                <a:noFill/>
              </a:ln>
              <a:effectLst>
                <a:softEdge rad="0"/>
              </a:effectLst>
            </c:spPr>
            <c:extLst>
              <c:ext xmlns:c16="http://schemas.microsoft.com/office/drawing/2014/chart" uri="{C3380CC4-5D6E-409C-BE32-E72D297353CC}">
                <c16:uniqueId val="{00000003-5DD3-4563-B6FC-B5FE9EFC1AB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Sheet1!$D$2:$D$5</c:f>
              <c:numCache>
                <c:formatCode>_(* #,##0.0_);_(* \(#,##0.0\);_(* "-"??_);_(@_)</c:formatCode>
                <c:ptCount val="4"/>
                <c:pt idx="0">
                  <c:v>5</c:v>
                </c:pt>
                <c:pt idx="1">
                  <c:v>3</c:v>
                </c:pt>
                <c:pt idx="2">
                  <c:v>2</c:v>
                </c:pt>
                <c:pt idx="3">
                  <c:v>2</c:v>
                </c:pt>
              </c:numCache>
            </c:numRef>
          </c:val>
          <c:extLst>
            <c:ext xmlns:c16="http://schemas.microsoft.com/office/drawing/2014/chart" uri="{C3380CC4-5D6E-409C-BE32-E72D297353CC}">
              <c16:uniqueId val="{00000004-5DD3-4563-B6FC-B5FE9EFC1AB5}"/>
            </c:ext>
          </c:extLst>
        </c:ser>
        <c:dLbls>
          <c:dLblPos val="outEnd"/>
          <c:showLegendKey val="0"/>
          <c:showVal val="1"/>
          <c:showCatName val="0"/>
          <c:showSerName val="0"/>
          <c:showPercent val="0"/>
          <c:showBubbleSize val="0"/>
        </c:dLbls>
        <c:gapWidth val="182"/>
        <c:axId val="1111705064"/>
        <c:axId val="1111706704"/>
      </c:barChart>
      <c:catAx>
        <c:axId val="1111705064"/>
        <c:scaling>
          <c:orientation val="minMax"/>
        </c:scaling>
        <c:delete val="0"/>
        <c:axPos val="l"/>
        <c:numFmt formatCode="General" sourceLinked="1"/>
        <c:majorTickMark val="none"/>
        <c:minorTickMark val="none"/>
        <c:tickLblPos val="nextTo"/>
        <c:spPr>
          <a:noFill/>
          <a:ln w="9525" cap="flat" cmpd="sng" algn="ctr">
            <a:solidFill>
              <a:srgbClr val="202C8F"/>
            </a:solidFill>
            <a:round/>
          </a:ln>
          <a:effectLst/>
        </c:spPr>
        <c:txPr>
          <a:bodyPr rot="-60000000" spcFirstLastPara="1" vertOverflow="ellipsis" vert="horz" wrap="square" anchor="ctr" anchorCtr="1"/>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crossAx val="1111706704"/>
        <c:crosses val="autoZero"/>
        <c:auto val="1"/>
        <c:lblAlgn val="ctr"/>
        <c:lblOffset val="100"/>
        <c:noMultiLvlLbl val="0"/>
      </c:catAx>
      <c:valAx>
        <c:axId val="1111706704"/>
        <c:scaling>
          <c:orientation val="minMax"/>
        </c:scaling>
        <c:delete val="0"/>
        <c:axPos val="b"/>
        <c:majorGridlines>
          <c:spPr>
            <a:ln w="9525" cap="flat" cmpd="sng" algn="ctr">
              <a:solidFill>
                <a:schemeClr val="tx1">
                  <a:lumMod val="15000"/>
                  <a:lumOff val="85000"/>
                </a:schemeClr>
              </a:soli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crossAx val="1111705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Database</a:t>
            </a:r>
            <a:br>
              <a:rPr lang="en-US" dirty="0"/>
            </a:br>
            <a:r>
              <a:rPr lang="en-US" dirty="0"/>
              <a:t>ch_01</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sz="3600" b="1" dirty="0">
                <a:solidFill>
                  <a:schemeClr val="accent1">
                    <a:lumMod val="75000"/>
                  </a:schemeClr>
                </a:solidFill>
              </a:rPr>
              <a:t>Introduction</a:t>
            </a:r>
            <a:endParaRPr lang="en-US" b="1" dirty="0">
              <a:solidFill>
                <a:schemeClr val="accent1">
                  <a:lumMod val="75000"/>
                </a:schemeClr>
              </a:solidFill>
            </a:endParaRP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PLAN FOR PRODUCT LAUNCH </a:t>
            </a:r>
          </a:p>
        </p:txBody>
      </p:sp>
      <p:sp>
        <p:nvSpPr>
          <p:cNvPr id="373" name="Footer Placeholder 372">
            <a:extLst>
              <a:ext uri="{FF2B5EF4-FFF2-40B4-BE49-F238E27FC236}">
                <a16:creationId xmlns:a16="http://schemas.microsoft.com/office/drawing/2014/main" id="{EC015AD8-FC03-181D-1A34-AD00F66C42C2}"/>
              </a:ext>
            </a:extLst>
          </p:cNvPr>
          <p:cNvSpPr>
            <a:spLocks noGrp="1"/>
          </p:cNvSpPr>
          <p:nvPr>
            <p:ph type="ftr" sz="quarter" idx="11"/>
          </p:nvPr>
        </p:nvSpPr>
        <p:spPr/>
        <p:txBody>
          <a:bodyPr/>
          <a:lstStyle/>
          <a:p>
            <a:r>
              <a:rPr lang="en-US"/>
              <a:t>Presentation title</a:t>
            </a:r>
            <a:endParaRPr lang="en-US" dirty="0"/>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p:txBody>
          <a:bodyPr/>
          <a:lstStyle/>
          <a:p>
            <a:pPr lvl="0"/>
            <a:r>
              <a:rPr lang="en-US" dirty="0"/>
              <a:t>PLANNING</a:t>
            </a:r>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p:pic>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r>
              <a:rPr lang="en-US" dirty="0"/>
              <a:t>MARKETING</a:t>
            </a:r>
          </a:p>
          <a:p>
            <a:endParaRPr lang="en-US" dirty="0"/>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p:pic>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r>
              <a:rPr lang="en-US" dirty="0"/>
              <a:t>DESIGN</a:t>
            </a:r>
          </a:p>
          <a:p>
            <a:endParaRPr lang="en-US" dirty="0"/>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p:pic>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r>
              <a:rPr lang="en-US" dirty="0"/>
              <a:t>STRATEGY</a:t>
            </a:r>
          </a:p>
          <a:p>
            <a:endParaRPr lang="en-US" dirty="0"/>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p:pic>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p:txBody>
          <a:bodyPr/>
          <a:lstStyle/>
          <a:p>
            <a:r>
              <a:rPr lang="en-US" dirty="0"/>
              <a:t>LAUNCH</a:t>
            </a:r>
          </a:p>
          <a:p>
            <a:endParaRPr lang="en-US" dirty="0"/>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p:pic>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1600494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TIMELINE</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11</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dirty="0"/>
              <a:t>SEP 20XX</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NOV 20XX</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dirty="0"/>
              <a:t>JAN 20XX</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dirty="0"/>
              <a:t>MAR 20XX</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dirty="0"/>
              <a:t>MAY 20XX</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2502887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dirty="0"/>
              <a:t>AREAS OF FOCUS</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12</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r>
              <a:rPr lang="en-US" dirty="0"/>
              <a:t>B2B MARKET SCENARIOS</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a:p>
            <a:endParaRPr lang="en-US" dirty="0"/>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p:txBody>
          <a:bodyPr/>
          <a:lstStyle/>
          <a:p>
            <a:r>
              <a:rPr lang="en-US" dirty="0"/>
              <a:t>CLOUD-BASED</a:t>
            </a:r>
            <a:r>
              <a:rPr lang="zh-CN" altLang="en-US"/>
              <a:t> </a:t>
            </a:r>
            <a:r>
              <a:rPr lang="en-US" dirty="0"/>
              <a:t>OPPORTUNITIES</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p:txBody>
          <a:bodyPr/>
          <a:lstStyle/>
          <a:p>
            <a:r>
              <a:rPr lang="en-US" dirty="0"/>
              <a:t>Iterative approaches to corporate strategy</a:t>
            </a:r>
          </a:p>
          <a:p>
            <a:r>
              <a:rPr lang="en-US" dirty="0"/>
              <a:t>Establish a management framework from the inside</a:t>
            </a:r>
          </a:p>
          <a:p>
            <a:endParaRPr lang="en-US" dirty="0"/>
          </a:p>
        </p:txBody>
      </p:sp>
    </p:spTree>
    <p:extLst>
      <p:ext uri="{BB962C8B-B14F-4D97-AF65-F5344CB8AC3E}">
        <p14:creationId xmlns:p14="http://schemas.microsoft.com/office/powerpoint/2010/main" val="3170280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HOW WE GET THERE</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a:t>Presentation title</a:t>
            </a:r>
            <a:endParaRPr lang="en-US" dirty="0"/>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a:t>ROI</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dirty="0"/>
              <a:t>NICHE MARKETS</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US" altLang="zh-CN" dirty="0"/>
              <a:t>SUPPLY</a:t>
            </a:r>
            <a:r>
              <a:rPr lang="zh-CN" altLang="en-US"/>
              <a:t> </a:t>
            </a:r>
            <a:r>
              <a:rPr lang="en-US" altLang="zh-CN" dirty="0"/>
              <a:t>CHAINS</a:t>
            </a:r>
            <a:endParaRPr lang="en-US" dirty="0"/>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r>
              <a:rPr lang="en-US" dirty="0"/>
              <a:t>Cultivate one-to-one customer service with robust ideas</a:t>
            </a:r>
          </a:p>
          <a:p>
            <a:r>
              <a:rPr lang="en-US" dirty="0"/>
              <a:t>Maximize timely deliverables for real-time schemas</a:t>
            </a:r>
          </a:p>
          <a:p>
            <a:endParaRPr lang="en-US" dirty="0"/>
          </a:p>
          <a:p>
            <a:endParaRPr lang="en-US" dirty="0"/>
          </a:p>
        </p:txBody>
      </p:sp>
    </p:spTree>
    <p:extLst>
      <p:ext uri="{BB962C8B-B14F-4D97-AF65-F5344CB8AC3E}">
        <p14:creationId xmlns:p14="http://schemas.microsoft.com/office/powerpoint/2010/main" val="249904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SUMMARY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Tree>
    <p:extLst>
      <p:ext uri="{BB962C8B-B14F-4D97-AF65-F5344CB8AC3E}">
        <p14:creationId xmlns:p14="http://schemas.microsoft.com/office/powerpoint/2010/main" val="94818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388073" y="451411"/>
            <a:ext cx="11415853" cy="768096"/>
          </a:xfrm>
        </p:spPr>
        <p:txBody>
          <a:bodyPr/>
          <a:lstStyle/>
          <a:p>
            <a:r>
              <a:rPr lang="en-US" sz="3600" b="1" dirty="0">
                <a:solidFill>
                  <a:schemeClr val="accent6"/>
                </a:solidFill>
                <a:latin typeface="Arial Black" panose="020B0604020202020204" pitchFamily="34" charset="0"/>
                <a:ea typeface="Arial Regular" pitchFamily="34" charset="-122"/>
                <a:cs typeface="Arial Black" panose="020B0604020202020204" pitchFamily="34" charset="0"/>
              </a:rPr>
              <a:t>Introduction to database systems</a:t>
            </a:r>
            <a:endParaRPr lang="en-US" sz="36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740491" y="1219507"/>
            <a:ext cx="10551486" cy="5187082"/>
          </a:xfrm>
        </p:spPr>
        <p:txBody>
          <a:bodyPr/>
          <a:lstStyle/>
          <a:p>
            <a:r>
              <a:rPr lang="en-US" sz="1800" b="1" dirty="0">
                <a:solidFill>
                  <a:schemeClr val="accent1">
                    <a:lumMod val="50000"/>
                  </a:schemeClr>
                </a:solidFill>
              </a:rPr>
              <a:t>What is Data ?</a:t>
            </a:r>
          </a:p>
          <a:p>
            <a:r>
              <a:rPr lang="en-US" sz="1800" b="1" dirty="0"/>
              <a:t>     • It is known facts (but unprocessed) that can be recorded and have an implicit meaning</a:t>
            </a:r>
          </a:p>
          <a:p>
            <a:r>
              <a:rPr lang="en-US" sz="1800" b="1" dirty="0">
                <a:solidFill>
                  <a:schemeClr val="accent1">
                    <a:lumMod val="50000"/>
                  </a:schemeClr>
                </a:solidFill>
              </a:rPr>
              <a:t>What is Database ? </a:t>
            </a:r>
          </a:p>
          <a:p>
            <a:r>
              <a:rPr lang="en-US" sz="1800" b="1" dirty="0"/>
              <a:t>    • A collection of related data which is logically coherent with some inherent meaning</a:t>
            </a:r>
          </a:p>
          <a:p>
            <a:r>
              <a:rPr lang="en-US" sz="1800" b="1" dirty="0">
                <a:solidFill>
                  <a:schemeClr val="accent1">
                    <a:lumMod val="50000"/>
                  </a:schemeClr>
                </a:solidFill>
              </a:rPr>
              <a:t>What is Mini-world Unprocessed ? </a:t>
            </a:r>
          </a:p>
          <a:p>
            <a:r>
              <a:rPr lang="en-US" sz="1800" b="1" dirty="0"/>
              <a:t>    • Some part of the real world about which data is stored in a database. For example, student grades   and transcripts at a university </a:t>
            </a:r>
          </a:p>
          <a:p>
            <a:r>
              <a:rPr lang="en-US" sz="1800" b="1" dirty="0">
                <a:solidFill>
                  <a:schemeClr val="accent1">
                    <a:lumMod val="50000"/>
                  </a:schemeClr>
                </a:solidFill>
              </a:rPr>
              <a:t>What is Database Management System (DBMS) ? </a:t>
            </a:r>
          </a:p>
          <a:p>
            <a:r>
              <a:rPr lang="en-US" sz="1800" b="1" dirty="0"/>
              <a:t>    • A software package/system to facilitate the creation and mainte</a:t>
            </a:r>
            <a:r>
              <a:rPr lang="en-US" sz="1800" b="1" dirty="0">
                <a:solidFill>
                  <a:schemeClr val="accent1">
                    <a:lumMod val="50000"/>
                  </a:schemeClr>
                </a:solidFill>
              </a:rPr>
              <a:t>nance </a:t>
            </a:r>
            <a:r>
              <a:rPr lang="en-US" sz="1800" b="1" dirty="0"/>
              <a:t>of a computerized database </a:t>
            </a:r>
          </a:p>
          <a:p>
            <a:endParaRPr lang="en-US" sz="1050" b="1" dirty="0">
              <a:solidFill>
                <a:schemeClr val="accent1">
                  <a:lumMod val="50000"/>
                </a:schemeClr>
              </a:solidFill>
            </a:endParaRPr>
          </a:p>
          <a:p>
            <a:r>
              <a:rPr lang="en-US" sz="1800" b="1" dirty="0">
                <a:solidFill>
                  <a:schemeClr val="accent1">
                    <a:lumMod val="50000"/>
                  </a:schemeClr>
                </a:solidFill>
              </a:rPr>
              <a:t>Database System </a:t>
            </a:r>
            <a:r>
              <a:rPr lang="en-US" sz="1800" b="1" dirty="0"/>
              <a:t>is the combination of </a:t>
            </a:r>
            <a:r>
              <a:rPr lang="en-US" sz="1800" b="1" dirty="0">
                <a:solidFill>
                  <a:schemeClr val="accent1">
                    <a:lumMod val="50000"/>
                  </a:schemeClr>
                </a:solidFill>
              </a:rPr>
              <a:t>DBMS Software </a:t>
            </a:r>
            <a:r>
              <a:rPr lang="en-US" sz="1800" b="1" dirty="0"/>
              <a:t>with </a:t>
            </a:r>
            <a:r>
              <a:rPr lang="en-US" sz="1800" b="1" dirty="0">
                <a:solidFill>
                  <a:schemeClr val="accent1">
                    <a:lumMod val="50000"/>
                  </a:schemeClr>
                </a:solidFill>
              </a:rPr>
              <a:t>data itself</a:t>
            </a:r>
            <a:r>
              <a:rPr lang="en-US" sz="1800" b="1" dirty="0"/>
              <a:t>, Sometimes, the applications are also included</a:t>
            </a:r>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3D625E3-4DC4-6355-8892-B9F485675E32}"/>
              </a:ext>
            </a:extLst>
          </p:cNvPr>
          <p:cNvSpPr>
            <a:spLocks noGrp="1"/>
          </p:cNvSpPr>
          <p:nvPr>
            <p:ph type="title"/>
          </p:nvPr>
        </p:nvSpPr>
        <p:spPr>
          <a:xfrm>
            <a:off x="388073" y="451411"/>
            <a:ext cx="11415853" cy="768096"/>
          </a:xfrm>
        </p:spPr>
        <p:txBody>
          <a:bodyPr/>
          <a:lstStyle/>
          <a:p>
            <a:r>
              <a:rPr lang="en-US" sz="3600" dirty="0"/>
              <a:t>Data Management Approaches</a:t>
            </a:r>
            <a:endParaRPr lang="en-US" sz="3600" b="1" dirty="0">
              <a:solidFill>
                <a:schemeClr val="accent6"/>
              </a:solidFill>
              <a:latin typeface="Arial Black" panose="020B0604020202020204" pitchFamily="34" charset="0"/>
              <a:cs typeface="Arial Black" panose="020B0604020202020204" pitchFamily="34" charset="0"/>
            </a:endParaRPr>
          </a:p>
        </p:txBody>
      </p:sp>
      <p:sp>
        <p:nvSpPr>
          <p:cNvPr id="19" name="Content Placeholder 2">
            <a:extLst>
              <a:ext uri="{FF2B5EF4-FFF2-40B4-BE49-F238E27FC236}">
                <a16:creationId xmlns:a16="http://schemas.microsoft.com/office/drawing/2014/main" id="{BB03B8D3-962B-D816-E79B-FE1FF59BEFA2}"/>
              </a:ext>
            </a:extLst>
          </p:cNvPr>
          <p:cNvSpPr>
            <a:spLocks noGrp="1"/>
          </p:cNvSpPr>
          <p:nvPr>
            <p:ph idx="1"/>
          </p:nvPr>
        </p:nvSpPr>
        <p:spPr>
          <a:xfrm>
            <a:off x="740491" y="1219507"/>
            <a:ext cx="10551486" cy="5187082"/>
          </a:xfrm>
        </p:spPr>
        <p:txBody>
          <a:bodyPr/>
          <a:lstStyle/>
          <a:p>
            <a:pPr marL="342900" indent="-342900">
              <a:buAutoNum type="arabicPeriod"/>
            </a:pPr>
            <a:endParaRPr lang="en-US" sz="1800" b="1" dirty="0"/>
          </a:p>
          <a:p>
            <a:pPr marL="342900" indent="-342900">
              <a:buAutoNum type="arabicPeriod"/>
            </a:pPr>
            <a:r>
              <a:rPr lang="en-US" sz="1800" b="1" dirty="0"/>
              <a:t>Manual Approach                02. File-Based Approach                03. Database Approach</a:t>
            </a:r>
          </a:p>
          <a:p>
            <a:endParaRPr lang="en-US" sz="1800" b="1" dirty="0"/>
          </a:p>
          <a:p>
            <a:r>
              <a:rPr lang="en-US" sz="1800" b="1" dirty="0">
                <a:solidFill>
                  <a:schemeClr val="accent1">
                    <a:lumMod val="50000"/>
                  </a:schemeClr>
                </a:solidFill>
              </a:rPr>
              <a:t>Manual Approach: </a:t>
            </a:r>
          </a:p>
          <a:p>
            <a:r>
              <a:rPr lang="en-US" sz="1800" b="1" dirty="0"/>
              <a:t>    It’s the traditional way to handle </a:t>
            </a:r>
            <a:r>
              <a:rPr lang="en-US" sz="1800" b="1" dirty="0">
                <a:solidFill>
                  <a:schemeClr val="accent1">
                    <a:lumMod val="50000"/>
                  </a:schemeClr>
                </a:solidFill>
              </a:rPr>
              <a:t>information</a:t>
            </a:r>
            <a:r>
              <a:rPr lang="en-US" sz="1800" b="1" dirty="0"/>
              <a:t> using </a:t>
            </a:r>
            <a:r>
              <a:rPr lang="en-US" sz="1800" b="1" dirty="0">
                <a:solidFill>
                  <a:schemeClr val="accent1">
                    <a:lumMod val="50000"/>
                  </a:schemeClr>
                </a:solidFill>
              </a:rPr>
              <a:t>cards</a:t>
            </a:r>
            <a:r>
              <a:rPr lang="en-US" sz="1800" b="1" dirty="0"/>
              <a:t> and </a:t>
            </a:r>
            <a:r>
              <a:rPr lang="en-US" sz="1800" b="1" dirty="0">
                <a:solidFill>
                  <a:schemeClr val="accent1">
                    <a:lumMod val="50000"/>
                  </a:schemeClr>
                </a:solidFill>
              </a:rPr>
              <a:t>papers</a:t>
            </a:r>
            <a:r>
              <a:rPr lang="en-US" sz="1800" b="1" dirty="0"/>
              <a:t>.</a:t>
            </a:r>
          </a:p>
          <a:p>
            <a:endParaRPr lang="en-US" sz="1800" b="1" dirty="0"/>
          </a:p>
          <a:p>
            <a:r>
              <a:rPr lang="en-US" sz="1800" b="1" dirty="0"/>
              <a:t>    </a:t>
            </a:r>
            <a:r>
              <a:rPr lang="en-US" sz="1800" b="1" dirty="0">
                <a:solidFill>
                  <a:schemeClr val="accent5">
                    <a:lumMod val="75000"/>
                  </a:schemeClr>
                </a:solidFill>
              </a:rPr>
              <a:t>Advantages</a:t>
            </a:r>
            <a:r>
              <a:rPr lang="en-US" sz="1800" b="1" dirty="0"/>
              <a:t>:</a:t>
            </a:r>
          </a:p>
          <a:p>
            <a:r>
              <a:rPr lang="en-US" sz="1800" b="1" dirty="0"/>
              <a:t>	01. works well with small data.</a:t>
            </a:r>
          </a:p>
          <a:p>
            <a:endParaRPr lang="en-US" sz="700" b="1" dirty="0"/>
          </a:p>
          <a:p>
            <a:r>
              <a:rPr lang="en-US" sz="1800" b="1" dirty="0"/>
              <a:t>	02. Files labeled and stored in one ore more </a:t>
            </a:r>
            <a:r>
              <a:rPr lang="en-US" sz="1800" b="1" dirty="0">
                <a:solidFill>
                  <a:schemeClr val="accent5">
                    <a:lumMod val="75000"/>
                  </a:schemeClr>
                </a:solidFill>
              </a:rPr>
              <a:t>cabinets</a:t>
            </a:r>
            <a:r>
              <a:rPr lang="en-US" sz="1800" b="1" dirty="0"/>
              <a:t>.</a:t>
            </a:r>
          </a:p>
          <a:p>
            <a:endParaRPr lang="en-US" sz="700" b="1" dirty="0"/>
          </a:p>
          <a:p>
            <a:pPr marL="860425" indent="-860425"/>
            <a:r>
              <a:rPr lang="en-US" sz="1800" b="1" dirty="0"/>
              <a:t>	03. </a:t>
            </a:r>
            <a:r>
              <a:rPr lang="en-US" sz="1800" b="1" dirty="0">
                <a:solidFill>
                  <a:schemeClr val="accent5">
                    <a:lumMod val="75000"/>
                  </a:schemeClr>
                </a:solidFill>
              </a:rPr>
              <a:t>Insertion</a:t>
            </a:r>
            <a:r>
              <a:rPr lang="en-US" sz="1800" b="1" dirty="0"/>
              <a:t> and </a:t>
            </a:r>
            <a:r>
              <a:rPr lang="en-US" sz="1800" b="1" dirty="0">
                <a:solidFill>
                  <a:schemeClr val="accent5">
                    <a:lumMod val="75000"/>
                  </a:schemeClr>
                </a:solidFill>
              </a:rPr>
              <a:t>retrieval</a:t>
            </a:r>
            <a:r>
              <a:rPr lang="en-US" sz="1800" b="1" dirty="0"/>
              <a:t> are done by </a:t>
            </a:r>
            <a:r>
              <a:rPr lang="en-US" sz="1800" b="1" dirty="0">
                <a:solidFill>
                  <a:schemeClr val="accent5">
                    <a:lumMod val="75000"/>
                  </a:schemeClr>
                </a:solidFill>
              </a:rPr>
              <a:t>searching</a:t>
            </a:r>
            <a:r>
              <a:rPr lang="en-US" sz="1800" b="1" dirty="0"/>
              <a:t> first for the right </a:t>
            </a:r>
            <a:r>
              <a:rPr lang="en-US" sz="1800" b="1" dirty="0">
                <a:solidFill>
                  <a:schemeClr val="accent5">
                    <a:lumMod val="75000"/>
                  </a:schemeClr>
                </a:solidFill>
              </a:rPr>
              <a:t>cabinet</a:t>
            </a:r>
            <a:r>
              <a:rPr lang="en-US" sz="1800" b="1" dirty="0"/>
              <a:t> then for the right </a:t>
            </a:r>
            <a:r>
              <a:rPr lang="en-US" sz="1800" b="1" dirty="0">
                <a:solidFill>
                  <a:schemeClr val="accent5">
                    <a:lumMod val="75000"/>
                  </a:schemeClr>
                </a:solidFill>
              </a:rPr>
              <a:t>file</a:t>
            </a:r>
            <a:r>
              <a:rPr lang="en-US" sz="1800" b="1" dirty="0"/>
              <a:t> then </a:t>
            </a:r>
            <a:r>
              <a:rPr lang="en-US" sz="1800" b="1" dirty="0">
                <a:solidFill>
                  <a:schemeClr val="accent5">
                    <a:lumMod val="75000"/>
                  </a:schemeClr>
                </a:solidFill>
              </a:rPr>
              <a:t>information</a:t>
            </a:r>
            <a:r>
              <a:rPr lang="en-US" sz="1800" b="1" dirty="0"/>
              <a:t>.</a:t>
            </a:r>
          </a:p>
          <a:p>
            <a:pPr marL="860425" indent="-860425"/>
            <a:endParaRPr lang="en-US" sz="700" b="1" dirty="0"/>
          </a:p>
          <a:p>
            <a:r>
              <a:rPr lang="en-US" sz="1800" b="1" dirty="0"/>
              <a:t>	04.</a:t>
            </a:r>
            <a:r>
              <a:rPr lang="en-US" sz="1800" b="1" dirty="0">
                <a:solidFill>
                  <a:schemeClr val="accent5">
                    <a:lumMod val="75000"/>
                  </a:schemeClr>
                </a:solidFill>
              </a:rPr>
              <a:t>Manual</a:t>
            </a:r>
            <a:r>
              <a:rPr lang="en-US" sz="1800" b="1" dirty="0"/>
              <a:t> </a:t>
            </a:r>
            <a:r>
              <a:rPr lang="en-US" sz="1800" b="1" dirty="0">
                <a:solidFill>
                  <a:schemeClr val="accent5">
                    <a:lumMod val="75000"/>
                  </a:schemeClr>
                </a:solidFill>
              </a:rPr>
              <a:t>indexing</a:t>
            </a:r>
            <a:r>
              <a:rPr lang="en-US" sz="1800" b="1" dirty="0"/>
              <a:t> </a:t>
            </a:r>
            <a:r>
              <a:rPr lang="en-US" sz="1800" b="1" dirty="0">
                <a:solidFill>
                  <a:schemeClr val="accent5">
                    <a:lumMod val="75000"/>
                  </a:schemeClr>
                </a:solidFill>
              </a:rPr>
              <a:t>system</a:t>
            </a:r>
            <a:r>
              <a:rPr lang="en-US" sz="1800" b="1" dirty="0"/>
              <a:t> used to facilitate data accessing.</a:t>
            </a:r>
          </a:p>
          <a:p>
            <a:endParaRPr lang="en-US" sz="1800" b="1"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AF0C4C-62C5-EFBA-6396-22C66DF51C31}"/>
              </a:ext>
            </a:extLst>
          </p:cNvPr>
          <p:cNvSpPr txBox="1"/>
          <p:nvPr/>
        </p:nvSpPr>
        <p:spPr>
          <a:xfrm>
            <a:off x="1564341" y="1420758"/>
            <a:ext cx="9063318" cy="1200329"/>
          </a:xfrm>
          <a:prstGeom prst="rect">
            <a:avLst/>
          </a:prstGeom>
          <a:noFill/>
        </p:spPr>
        <p:txBody>
          <a:bodyPr wrap="square">
            <a:spAutoFit/>
          </a:bodyPr>
          <a:lstStyle/>
          <a:p>
            <a:endParaRPr lang="en-US" sz="1800" b="1" dirty="0"/>
          </a:p>
          <a:p>
            <a:r>
              <a:rPr lang="en-US" sz="1800" b="1" dirty="0">
                <a:solidFill>
                  <a:schemeClr val="accent5">
                    <a:lumMod val="75000"/>
                  </a:schemeClr>
                </a:solidFill>
              </a:rPr>
              <a:t>Limitations of Manual File Handling Systems</a:t>
            </a:r>
            <a:r>
              <a:rPr lang="en-US" sz="1800" b="1" dirty="0"/>
              <a:t>:</a:t>
            </a:r>
          </a:p>
          <a:p>
            <a:r>
              <a:rPr lang="en-US" sz="1800" b="1" dirty="0"/>
              <a:t>	01. Problem of data organizing.</a:t>
            </a:r>
          </a:p>
          <a:p>
            <a:r>
              <a:rPr lang="en-US" b="1" dirty="0"/>
              <a:t>02. </a:t>
            </a:r>
            <a:endParaRPr lang="en-US" sz="1800" b="1" dirty="0"/>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QUARTERLY PERFORMANCE</a:t>
            </a:r>
          </a:p>
        </p:txBody>
      </p:sp>
      <p:graphicFrame>
        <p:nvGraphicFramePr>
          <p:cNvPr id="5" name="Content Placeholder 5" descr="Bar chart">
            <a:extLst>
              <a:ext uri="{FF2B5EF4-FFF2-40B4-BE49-F238E27FC236}">
                <a16:creationId xmlns:a16="http://schemas.microsoft.com/office/drawing/2014/main" id="{ED69F325-47F8-5A12-D3A4-2BB6ADB3D0B6}"/>
              </a:ext>
            </a:extLst>
          </p:cNvPr>
          <p:cNvGraphicFramePr>
            <a:graphicFrameLocks noGrp="1"/>
          </p:cNvGraphicFramePr>
          <p:nvPr>
            <p:ph sz="half" idx="1"/>
            <p:extLst>
              <p:ext uri="{D42A27DB-BD31-4B8C-83A1-F6EECF244321}">
                <p14:modId xmlns:p14="http://schemas.microsoft.com/office/powerpoint/2010/main" val="4222337726"/>
              </p:ext>
            </p:extLst>
          </p:nvPr>
        </p:nvGraphicFramePr>
        <p:xfrm>
          <a:off x="539750" y="2103438"/>
          <a:ext cx="11118850" cy="4433887"/>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A6DDBB02-9464-CEB2-1790-240E71187667}"/>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5</a:t>
            </a:fld>
            <a:endParaRPr lang="en-US" dirty="0"/>
          </a:p>
        </p:txBody>
      </p:sp>
    </p:spTree>
    <p:extLst>
      <p:ext uri="{BB962C8B-B14F-4D97-AF65-F5344CB8AC3E}">
        <p14:creationId xmlns:p14="http://schemas.microsoft.com/office/powerpoint/2010/main" val="2903841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AREAS</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OF</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GROWTH</a:t>
            </a:r>
            <a:endParaRPr lang="en-US" sz="4400" b="1" dirty="0">
              <a:solidFill>
                <a:schemeClr val="accent6"/>
              </a:solidFill>
              <a:latin typeface="Arial Black" panose="020B0604020202020204" pitchFamily="34" charset="0"/>
              <a:cs typeface="Arial Black" panose="020B0604020202020204" pitchFamily="34" charset="0"/>
            </a:endParaRPr>
          </a:p>
        </p:txBody>
      </p:sp>
      <p:graphicFrame>
        <p:nvGraphicFramePr>
          <p:cNvPr id="6" name="Table 4">
            <a:extLst>
              <a:ext uri="{FF2B5EF4-FFF2-40B4-BE49-F238E27FC236}">
                <a16:creationId xmlns:a16="http://schemas.microsoft.com/office/drawing/2014/main" id="{705AB9BF-07E9-9DED-DB8B-F644759C8FDC}"/>
              </a:ext>
            </a:extLst>
          </p:cNvPr>
          <p:cNvGraphicFramePr>
            <a:graphicFrameLocks noGrp="1"/>
          </p:cNvGraphicFramePr>
          <p:nvPr>
            <p:ph sz="half" idx="1"/>
            <p:extLst>
              <p:ext uri="{D42A27DB-BD31-4B8C-83A1-F6EECF244321}">
                <p14:modId xmlns:p14="http://schemas.microsoft.com/office/powerpoint/2010/main" val="3690182348"/>
              </p:ext>
            </p:extLst>
          </p:nvPr>
        </p:nvGraphicFramePr>
        <p:xfrm>
          <a:off x="755650" y="2825750"/>
          <a:ext cx="10680700" cy="2837333"/>
        </p:xfrm>
        <a:graphic>
          <a:graphicData uri="http://schemas.openxmlformats.org/drawingml/2006/table">
            <a:tbl>
              <a:tblPr firstRow="1" bandRow="1">
                <a:tableStyleId>{5C22544A-7EE6-4342-B048-85BDC9FD1C3A}</a:tableStyleId>
              </a:tblPr>
              <a:tblGrid>
                <a:gridCol w="2136140">
                  <a:extLst>
                    <a:ext uri="{9D8B030D-6E8A-4147-A177-3AD203B41FA5}">
                      <a16:colId xmlns:a16="http://schemas.microsoft.com/office/drawing/2014/main" val="1689330750"/>
                    </a:ext>
                  </a:extLst>
                </a:gridCol>
                <a:gridCol w="2136140">
                  <a:extLst>
                    <a:ext uri="{9D8B030D-6E8A-4147-A177-3AD203B41FA5}">
                      <a16:colId xmlns:a16="http://schemas.microsoft.com/office/drawing/2014/main" val="2660631934"/>
                    </a:ext>
                  </a:extLst>
                </a:gridCol>
                <a:gridCol w="2136140">
                  <a:extLst>
                    <a:ext uri="{9D8B030D-6E8A-4147-A177-3AD203B41FA5}">
                      <a16:colId xmlns:a16="http://schemas.microsoft.com/office/drawing/2014/main" val="3909717689"/>
                    </a:ext>
                  </a:extLst>
                </a:gridCol>
                <a:gridCol w="2136140">
                  <a:extLst>
                    <a:ext uri="{9D8B030D-6E8A-4147-A177-3AD203B41FA5}">
                      <a16:colId xmlns:a16="http://schemas.microsoft.com/office/drawing/2014/main" val="1603189107"/>
                    </a:ext>
                  </a:extLst>
                </a:gridCol>
                <a:gridCol w="2136140">
                  <a:extLst>
                    <a:ext uri="{9D8B030D-6E8A-4147-A177-3AD203B41FA5}">
                      <a16:colId xmlns:a16="http://schemas.microsoft.com/office/drawing/2014/main" val="2755691855"/>
                    </a:ext>
                  </a:extLst>
                </a:gridCol>
              </a:tblGrid>
              <a:tr h="652257">
                <a:tc>
                  <a:txBody>
                    <a:bodyPr/>
                    <a:lstStyle/>
                    <a:p>
                      <a:pPr algn="ctr"/>
                      <a:endParaRPr lang="en-US" sz="1900" dirty="0">
                        <a:latin typeface="Sabon Next LT" panose="02000500000000000000" pitchFamily="2" charset="0"/>
                        <a:cs typeface="Sabon Next LT" panose="02000500000000000000" pitchFamily="2" charset="0"/>
                      </a:endParaRPr>
                    </a:p>
                  </a:txBody>
                  <a:tcPr marL="96897" marR="96897" marT="48449" marB="48449" anchor="ctr">
                    <a:solidFill>
                      <a:schemeClr val="accent2"/>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B2B</a:t>
                      </a:r>
                    </a:p>
                  </a:txBody>
                  <a:tcPr marL="96897" marR="96897" marT="48449" marB="48449" anchor="ctr">
                    <a:solidFill>
                      <a:srgbClr val="DF8C8C"/>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Supply chain</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ROI</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E-commerce</a:t>
                      </a:r>
                    </a:p>
                  </a:txBody>
                  <a:tcPr marL="96897" marR="96897" marT="48449" marB="48449" anchor="ctr">
                    <a:solidFill>
                      <a:srgbClr val="DF8C8C"/>
                    </a:solidFill>
                  </a:tcPr>
                </a:tc>
                <a:extLst>
                  <a:ext uri="{0D108BD9-81ED-4DB2-BD59-A6C34878D82A}">
                    <a16:rowId xmlns:a16="http://schemas.microsoft.com/office/drawing/2014/main" val="47992871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5.0</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176020865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5.1</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634243071"/>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2.8</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415808797"/>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7.0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80950325"/>
                  </a:ext>
                </a:extLst>
              </a:tr>
            </a:tbl>
          </a:graphicData>
        </a:graphic>
      </p:graphicFrame>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2886474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t>BUSINESS OPPORTUNITIES ARE LIKE BUSES. THERE'S ALWAYS ANOTHER ONE COMING.</a:t>
            </a: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p:txBody>
          <a:bodyPr/>
          <a:lstStyle/>
          <a:p>
            <a:r>
              <a:rPr lang="en-US" dirty="0"/>
              <a:t>Richard Branson</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7</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8</a:t>
            </a:fld>
            <a:endParaRPr lang="en-US" dirty="0"/>
          </a:p>
        </p:txBody>
      </p:sp>
      <p:pic>
        <p:nvPicPr>
          <p:cNvPr id="16" name="Picture Placeholder 15" descr="Team member headshot">
            <a:extLst>
              <a:ext uri="{FF2B5EF4-FFF2-40B4-BE49-F238E27FC236}">
                <a16:creationId xmlns:a16="http://schemas.microsoft.com/office/drawing/2014/main" id="{53DF829E-A1C4-421E-3B50-ABC29F74AD7E}"/>
              </a:ext>
            </a:extLst>
          </p:cNvPr>
          <p:cNvPicPr>
            <a:picLocks noGrp="1" noChangeAspect="1"/>
          </p:cNvPicPr>
          <p:nvPr>
            <p:ph type="pic" sz="quarter" idx="13"/>
          </p:nvPr>
        </p:nvPicPr>
        <p:blipFill rotWithShape="1">
          <a:blip r:embed="rId2"/>
          <a:srcRect/>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8" name="Picture Placeholder 17" descr="Team member headshot">
            <a:extLst>
              <a:ext uri="{FF2B5EF4-FFF2-40B4-BE49-F238E27FC236}">
                <a16:creationId xmlns:a16="http://schemas.microsoft.com/office/drawing/2014/main" id="{E5C9C66F-AADD-4ED0-1C1D-B85BA2731ECA}"/>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119" r="119"/>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20" name="Picture Placeholder 19" descr="Team member headshot">
            <a:extLst>
              <a:ext uri="{FF2B5EF4-FFF2-40B4-BE49-F238E27FC236}">
                <a16:creationId xmlns:a16="http://schemas.microsoft.com/office/drawing/2014/main" id="{886BA800-53E3-4B2D-1E62-F03543D34994}"/>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t="31" b="31"/>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22" name="Picture Placeholder 21" descr="Team member headshot">
            <a:extLst>
              <a:ext uri="{FF2B5EF4-FFF2-40B4-BE49-F238E27FC236}">
                <a16:creationId xmlns:a16="http://schemas.microsoft.com/office/drawing/2014/main" id="{CF9A94E1-4A49-F134-498B-3886D8C21B47}"/>
              </a:ext>
            </a:extLst>
          </p:cNvPr>
          <p:cNvPicPr>
            <a:picLocks noGrp="1" noChangeAspect="1"/>
          </p:cNvPicPr>
          <p:nvPr>
            <p:ph type="pic" sz="quarter" idx="23"/>
          </p:nvPr>
        </p:nvPicPr>
        <p:blipFill rotWithShape="1">
          <a:blip r:embed="rId5" cstate="screen">
            <a:extLst>
              <a:ext uri="{28A0092B-C50C-407E-A947-70E740481C1C}">
                <a14:useLocalDpi xmlns:a14="http://schemas.microsoft.com/office/drawing/2010/main"/>
              </a:ext>
            </a:extLst>
          </a:blip>
          <a:srcRect t="31" b="31"/>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spTree>
    <p:extLst>
      <p:ext uri="{BB962C8B-B14F-4D97-AF65-F5344CB8AC3E}">
        <p14:creationId xmlns:p14="http://schemas.microsoft.com/office/powerpoint/2010/main" val="2011930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Extended TEAM</a:t>
            </a:r>
          </a:p>
        </p:txBody>
      </p:sp>
      <p:pic>
        <p:nvPicPr>
          <p:cNvPr id="127" name="Picture Placeholder 126" descr="Team member headshot">
            <a:extLst>
              <a:ext uri="{FF2B5EF4-FFF2-40B4-BE49-F238E27FC236}">
                <a16:creationId xmlns:a16="http://schemas.microsoft.com/office/drawing/2014/main" id="{647C05DC-04F0-1158-3AA5-BF470126B98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73" b="73"/>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35" name="Picture Placeholder 134" descr="Team member headshot">
            <a:extLst>
              <a:ext uri="{FF2B5EF4-FFF2-40B4-BE49-F238E27FC236}">
                <a16:creationId xmlns:a16="http://schemas.microsoft.com/office/drawing/2014/main" id="{53CE1A7F-C303-6378-F7D9-285999C320CB}"/>
              </a:ext>
            </a:extLst>
          </p:cNvPr>
          <p:cNvPicPr>
            <a:picLocks noGrp="1" noChangeAspect="1"/>
          </p:cNvPicPr>
          <p:nvPr>
            <p:ph type="pic" sz="quarter" idx="25"/>
          </p:nvPr>
        </p:nvPicPr>
        <p:blipFill rotWithShape="1">
          <a:blip r:embed="rId3" cstate="screen">
            <a:extLst>
              <a:ext uri="{28A0092B-C50C-407E-A947-70E740481C1C}">
                <a14:useLocalDpi xmlns:a14="http://schemas.microsoft.com/office/drawing/2010/main"/>
              </a:ext>
            </a:extLst>
          </a:blip>
          <a:srcRect l="45" r="45"/>
          <a:stretch/>
        </p:blipFill>
        <p:spPr/>
      </p:pic>
      <p:sp>
        <p:nvSpPr>
          <p:cNvPr id="159" name="Text Placeholder 158">
            <a:extLst>
              <a:ext uri="{FF2B5EF4-FFF2-40B4-BE49-F238E27FC236}">
                <a16:creationId xmlns:a16="http://schemas.microsoft.com/office/drawing/2014/main" id="{F269F917-64D7-CDF3-D985-799AE9C3B794}"/>
              </a:ext>
            </a:extLst>
          </p:cNvPr>
          <p:cNvSpPr>
            <a:spLocks noGrp="1"/>
          </p:cNvSpPr>
          <p:nvPr>
            <p:ph type="body" sz="quarter" idx="29"/>
          </p:nvPr>
        </p:nvSpPr>
        <p:spPr/>
        <p:txBody>
          <a:bodyPr/>
          <a:lstStyle/>
          <a:p>
            <a:r>
              <a:rPr lang="en-US" dirty="0"/>
              <a:t>GRAHAM BARNES</a:t>
            </a:r>
          </a:p>
        </p:txBody>
      </p:sp>
      <p:sp>
        <p:nvSpPr>
          <p:cNvPr id="160" name="Text Placeholder 159">
            <a:extLst>
              <a:ext uri="{FF2B5EF4-FFF2-40B4-BE49-F238E27FC236}">
                <a16:creationId xmlns:a16="http://schemas.microsoft.com/office/drawing/2014/main" id="{2814DD63-8543-970F-927B-E6AA56C99E6C}"/>
              </a:ext>
            </a:extLst>
          </p:cNvPr>
          <p:cNvSpPr>
            <a:spLocks noGrp="1"/>
          </p:cNvSpPr>
          <p:nvPr>
            <p:ph type="body" sz="quarter" idx="30"/>
          </p:nvPr>
        </p:nvSpPr>
        <p:spPr/>
        <p:txBody>
          <a:bodyPr/>
          <a:lstStyle/>
          <a:p>
            <a:r>
              <a:rPr lang="en-US" dirty="0"/>
              <a:t>VP Product</a:t>
            </a:r>
          </a:p>
        </p:txBody>
      </p:sp>
      <p:pic>
        <p:nvPicPr>
          <p:cNvPr id="129" name="Picture Placeholder 128" descr="Team member headshot">
            <a:extLst>
              <a:ext uri="{FF2B5EF4-FFF2-40B4-BE49-F238E27FC236}">
                <a16:creationId xmlns:a16="http://schemas.microsoft.com/office/drawing/2014/main" id="{8B3998AA-37D7-2B8A-664B-5EE240398288}"/>
              </a:ext>
            </a:extLst>
          </p:cNvPr>
          <p:cNvPicPr>
            <a:picLocks noGrp="1" noChangeAspect="1"/>
          </p:cNvPicPr>
          <p:nvPr>
            <p:ph type="pic" sz="quarter" idx="17"/>
          </p:nvPr>
        </p:nvPicPr>
        <p:blipFill rotWithShape="1">
          <a:blip r:embed="rId4" cstate="screen">
            <a:extLst>
              <a:ext uri="{28A0092B-C50C-407E-A947-70E740481C1C}">
                <a14:useLocalDpi xmlns:a14="http://schemas.microsoft.com/office/drawing/2010/main"/>
              </a:ext>
            </a:extLst>
          </a:blip>
          <a:srcRect t="145" b="145"/>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137" name="Picture Placeholder 136" descr="Team member headshot">
            <a:extLst>
              <a:ext uri="{FF2B5EF4-FFF2-40B4-BE49-F238E27FC236}">
                <a16:creationId xmlns:a16="http://schemas.microsoft.com/office/drawing/2014/main" id="{5C2754CD-7055-FC29-FE1C-82327C464143}"/>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45" r="45"/>
          <a:stretch/>
        </p:blipFill>
        <p:spPr/>
      </p:pic>
      <p:sp>
        <p:nvSpPr>
          <p:cNvPr id="186" name="Text Placeholder 185">
            <a:extLst>
              <a:ext uri="{FF2B5EF4-FFF2-40B4-BE49-F238E27FC236}">
                <a16:creationId xmlns:a16="http://schemas.microsoft.com/office/drawing/2014/main" id="{18835196-357D-8C96-24B5-B52A2DDEB005}"/>
              </a:ext>
            </a:extLst>
          </p:cNvPr>
          <p:cNvSpPr>
            <a:spLocks noGrp="1"/>
          </p:cNvSpPr>
          <p:nvPr>
            <p:ph type="body" sz="quarter" idx="31"/>
          </p:nvPr>
        </p:nvSpPr>
        <p:spPr/>
        <p:txBody>
          <a:bodyPr/>
          <a:lstStyle/>
          <a:p>
            <a:r>
              <a:rPr lang="en-US" dirty="0"/>
              <a:t>ROWAN MURPHY</a:t>
            </a:r>
          </a:p>
        </p:txBody>
      </p:sp>
      <p:sp>
        <p:nvSpPr>
          <p:cNvPr id="187" name="Text Placeholder 186">
            <a:extLst>
              <a:ext uri="{FF2B5EF4-FFF2-40B4-BE49-F238E27FC236}">
                <a16:creationId xmlns:a16="http://schemas.microsoft.com/office/drawing/2014/main" id="{41C11B69-21C7-3FD7-1E14-583CF5B1707B}"/>
              </a:ext>
            </a:extLst>
          </p:cNvPr>
          <p:cNvSpPr>
            <a:spLocks noGrp="1"/>
          </p:cNvSpPr>
          <p:nvPr>
            <p:ph type="body" sz="quarter" idx="32"/>
          </p:nvPr>
        </p:nvSpPr>
        <p:spPr/>
        <p:txBody>
          <a:bodyPr/>
          <a:lstStyle/>
          <a:p>
            <a:r>
              <a:rPr lang="en-US" dirty="0"/>
              <a:t>SEO Strategist</a:t>
            </a:r>
          </a:p>
        </p:txBody>
      </p:sp>
      <p:pic>
        <p:nvPicPr>
          <p:cNvPr id="131" name="Picture Placeholder 130" descr="Team member headshot">
            <a:extLst>
              <a:ext uri="{FF2B5EF4-FFF2-40B4-BE49-F238E27FC236}">
                <a16:creationId xmlns:a16="http://schemas.microsoft.com/office/drawing/2014/main" id="{2269A4E3-AE66-274F-54C8-9DD8DBA3B151}"/>
              </a:ext>
            </a:extLst>
          </p:cNvPr>
          <p:cNvPicPr>
            <a:picLocks noGrp="1" noChangeAspect="1"/>
          </p:cNvPicPr>
          <p:nvPr>
            <p:ph type="pic" sz="quarter" idx="20"/>
          </p:nvPr>
        </p:nvPicPr>
        <p:blipFill rotWithShape="1">
          <a:blip r:embed="rId6" cstate="screen">
            <a:extLst>
              <a:ext uri="{28A0092B-C50C-407E-A947-70E740481C1C}">
                <a14:useLocalDpi xmlns:a14="http://schemas.microsoft.com/office/drawing/2010/main"/>
              </a:ext>
            </a:extLst>
          </a:blip>
          <a:srcRect t="83" b="83"/>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139" name="Picture Placeholder 138" descr="Team member headshot">
            <a:extLst>
              <a:ext uri="{FF2B5EF4-FFF2-40B4-BE49-F238E27FC236}">
                <a16:creationId xmlns:a16="http://schemas.microsoft.com/office/drawing/2014/main" id="{9A9F1D08-2372-A757-BE1E-91723DB0EBBF}"/>
              </a:ext>
            </a:extLst>
          </p:cNvPr>
          <p:cNvPicPr>
            <a:picLocks noGrp="1" noChangeAspect="1"/>
          </p:cNvPicPr>
          <p:nvPr>
            <p:ph type="pic" sz="quarter" idx="27"/>
          </p:nvPr>
        </p:nvPicPr>
        <p:blipFill rotWithShape="1">
          <a:blip r:embed="rId7" cstate="screen">
            <a:extLst>
              <a:ext uri="{28A0092B-C50C-407E-A947-70E740481C1C}">
                <a14:useLocalDpi xmlns:a14="http://schemas.microsoft.com/office/drawing/2010/main"/>
              </a:ext>
            </a:extLst>
          </a:blip>
          <a:srcRect t="80" b="80"/>
          <a:stretch/>
        </p:blipFill>
        <p:spPr/>
      </p:pic>
      <p:sp>
        <p:nvSpPr>
          <p:cNvPr id="188" name="Text Placeholder 187">
            <a:extLst>
              <a:ext uri="{FF2B5EF4-FFF2-40B4-BE49-F238E27FC236}">
                <a16:creationId xmlns:a16="http://schemas.microsoft.com/office/drawing/2014/main" id="{D362CDA4-D5CF-59E2-690B-FD99A9F4A51C}"/>
              </a:ext>
            </a:extLst>
          </p:cNvPr>
          <p:cNvSpPr>
            <a:spLocks noGrp="1"/>
          </p:cNvSpPr>
          <p:nvPr>
            <p:ph type="body" sz="quarter" idx="33"/>
          </p:nvPr>
        </p:nvSpPr>
        <p:spPr/>
        <p:txBody>
          <a:bodyPr/>
          <a:lstStyle/>
          <a:p>
            <a:r>
              <a:rPr lang="en-US" dirty="0"/>
              <a:t>ELIZABETH MOORE</a:t>
            </a:r>
          </a:p>
        </p:txBody>
      </p:sp>
      <p:sp>
        <p:nvSpPr>
          <p:cNvPr id="189" name="Text Placeholder 188">
            <a:extLst>
              <a:ext uri="{FF2B5EF4-FFF2-40B4-BE49-F238E27FC236}">
                <a16:creationId xmlns:a16="http://schemas.microsoft.com/office/drawing/2014/main" id="{D14B20BF-5DF9-3EC6-60DD-C63E039F74EC}"/>
              </a:ext>
            </a:extLst>
          </p:cNvPr>
          <p:cNvSpPr>
            <a:spLocks noGrp="1"/>
          </p:cNvSpPr>
          <p:nvPr>
            <p:ph type="body" sz="quarter" idx="34"/>
          </p:nvPr>
        </p:nvSpPr>
        <p:spPr/>
        <p:txBody>
          <a:bodyPr/>
          <a:lstStyle/>
          <a:p>
            <a:r>
              <a:rPr lang="en-US" dirty="0"/>
              <a:t>Product Designer</a:t>
            </a:r>
          </a:p>
        </p:txBody>
      </p:sp>
      <p:pic>
        <p:nvPicPr>
          <p:cNvPr id="133" name="Picture Placeholder 132" descr="Team member headshot">
            <a:extLst>
              <a:ext uri="{FF2B5EF4-FFF2-40B4-BE49-F238E27FC236}">
                <a16:creationId xmlns:a16="http://schemas.microsoft.com/office/drawing/2014/main" id="{65B0483B-CE9B-CD44-979E-DBD8145B7D30}"/>
              </a:ext>
            </a:extLst>
          </p:cNvPr>
          <p:cNvPicPr>
            <a:picLocks noGrp="1" noChangeAspect="1"/>
          </p:cNvPicPr>
          <p:nvPr>
            <p:ph type="pic" sz="quarter" idx="23"/>
          </p:nvPr>
        </p:nvPicPr>
        <p:blipFill rotWithShape="1">
          <a:blip r:embed="rId8" cstate="screen">
            <a:extLst>
              <a:ext uri="{28A0092B-C50C-407E-A947-70E740481C1C}">
                <a14:useLocalDpi xmlns:a14="http://schemas.microsoft.com/office/drawing/2010/main"/>
              </a:ext>
            </a:extLst>
          </a:blip>
          <a:srcRect t="29" b="29"/>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pic>
        <p:nvPicPr>
          <p:cNvPr id="141" name="Picture Placeholder 140" descr="Team member headshot">
            <a:extLst>
              <a:ext uri="{FF2B5EF4-FFF2-40B4-BE49-F238E27FC236}">
                <a16:creationId xmlns:a16="http://schemas.microsoft.com/office/drawing/2014/main" id="{9714A55E-3681-98F0-A943-50EE7A07869C}"/>
              </a:ext>
            </a:extLst>
          </p:cNvPr>
          <p:cNvPicPr>
            <a:picLocks noGrp="1" noChangeAspect="1"/>
          </p:cNvPicPr>
          <p:nvPr>
            <p:ph type="pic" sz="quarter" idx="28"/>
          </p:nvPr>
        </p:nvPicPr>
        <p:blipFill rotWithShape="1">
          <a:blip r:embed="rId9" cstate="screen">
            <a:extLst>
              <a:ext uri="{28A0092B-C50C-407E-A947-70E740481C1C}">
                <a14:useLocalDpi xmlns:a14="http://schemas.microsoft.com/office/drawing/2010/main"/>
              </a:ext>
            </a:extLst>
          </a:blip>
          <a:srcRect l="56" r="56"/>
          <a:stretch/>
        </p:blipFill>
        <p:spPr/>
      </p:pic>
      <p:sp>
        <p:nvSpPr>
          <p:cNvPr id="190" name="Text Placeholder 189">
            <a:extLst>
              <a:ext uri="{FF2B5EF4-FFF2-40B4-BE49-F238E27FC236}">
                <a16:creationId xmlns:a16="http://schemas.microsoft.com/office/drawing/2014/main" id="{6FA69800-878A-E997-C835-4A34703F2394}"/>
              </a:ext>
            </a:extLst>
          </p:cNvPr>
          <p:cNvSpPr>
            <a:spLocks noGrp="1"/>
          </p:cNvSpPr>
          <p:nvPr>
            <p:ph type="body" sz="quarter" idx="35"/>
          </p:nvPr>
        </p:nvSpPr>
        <p:spPr/>
        <p:txBody>
          <a:bodyPr/>
          <a:lstStyle/>
          <a:p>
            <a:r>
              <a:rPr lang="en-US" dirty="0"/>
              <a:t>ROBIN KLINE</a:t>
            </a:r>
          </a:p>
        </p:txBody>
      </p:sp>
      <p:sp>
        <p:nvSpPr>
          <p:cNvPr id="191" name="Text Placeholder 190">
            <a:extLst>
              <a:ext uri="{FF2B5EF4-FFF2-40B4-BE49-F238E27FC236}">
                <a16:creationId xmlns:a16="http://schemas.microsoft.com/office/drawing/2014/main" id="{231555FC-0BA5-3E6F-7FCB-66878580BB2C}"/>
              </a:ext>
            </a:extLst>
          </p:cNvPr>
          <p:cNvSpPr>
            <a:spLocks noGrp="1"/>
          </p:cNvSpPr>
          <p:nvPr>
            <p:ph type="body" sz="quarter" idx="36"/>
          </p:nvPr>
        </p:nvSpPr>
        <p:spPr/>
        <p:txBody>
          <a:bodyPr/>
          <a:lstStyle/>
          <a:p>
            <a:r>
              <a:rPr lang="en-US" dirty="0"/>
              <a:t>Content Developer</a:t>
            </a:r>
          </a:p>
        </p:txBody>
      </p:sp>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9</a:t>
            </a:fld>
            <a:endParaRPr lang="en-US" dirty="0"/>
          </a:p>
        </p:txBody>
      </p:sp>
    </p:spTree>
    <p:extLst>
      <p:ext uri="{BB962C8B-B14F-4D97-AF65-F5344CB8AC3E}">
        <p14:creationId xmlns:p14="http://schemas.microsoft.com/office/powerpoint/2010/main" val="245226979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{2305445A-5A80-4BF4-91E2-CA667484C96F}tf78438558_win32</Template>
  <TotalTime>98</TotalTime>
  <Words>603</Words>
  <Application>Microsoft Office PowerPoint</Application>
  <PresentationFormat>Widescreen</PresentationFormat>
  <Paragraphs>151</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Arial Black</vt:lpstr>
      <vt:lpstr>Sabon Next LT</vt:lpstr>
      <vt:lpstr>Office Theme</vt:lpstr>
      <vt:lpstr>Database ch_01</vt:lpstr>
      <vt:lpstr>Introduction to database systems</vt:lpstr>
      <vt:lpstr>Data Management Approaches</vt:lpstr>
      <vt:lpstr>PowerPoint Presentation</vt:lpstr>
      <vt:lpstr>QUARTERLY PERFORMANCE</vt:lpstr>
      <vt:lpstr>AREAS OF GROWTH</vt:lpstr>
      <vt:lpstr>BUSINESS OPPORTUNITIES ARE LIKE BUSES. THERE'S ALWAYS ANOTHER ONE COMING.</vt:lpstr>
      <vt:lpstr>MEET OUR TEAM</vt:lpstr>
      <vt:lpstr>MEET OUR Extended TEAM</vt:lpstr>
      <vt:lpstr>PLAN FOR PRODUCT LAUNCH </vt:lpstr>
      <vt:lpstr>TIMELINE</vt:lpstr>
      <vt:lpstr>AREAS OF FOCUS </vt:lpstr>
      <vt:lpstr>HOW WE GET THERE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ch_01</dc:title>
  <dc:subject/>
  <dc:creator>Mohamed Bastawy</dc:creator>
  <cp:lastModifiedBy>Mohamed Bastawy</cp:lastModifiedBy>
  <cp:revision>2</cp:revision>
  <dcterms:created xsi:type="dcterms:W3CDTF">2023-03-31T12:43:51Z</dcterms:created>
  <dcterms:modified xsi:type="dcterms:W3CDTF">2023-03-31T14:22:06Z</dcterms:modified>
</cp:coreProperties>
</file>